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2"/>
  </p:sldMasterIdLst>
  <p:notesMasterIdLst>
    <p:notesMasterId r:id="rId14"/>
  </p:notesMasterIdLst>
  <p:handoutMasterIdLst>
    <p:handoutMasterId r:id="rId15"/>
  </p:handoutMasterIdLst>
  <p:sldIdLst>
    <p:sldId id="489" r:id="rId3"/>
    <p:sldId id="551" r:id="rId4"/>
    <p:sldId id="559" r:id="rId5"/>
    <p:sldId id="546" r:id="rId6"/>
    <p:sldId id="560" r:id="rId7"/>
    <p:sldId id="561" r:id="rId8"/>
    <p:sldId id="562" r:id="rId9"/>
    <p:sldId id="564" r:id="rId10"/>
    <p:sldId id="563" r:id="rId11"/>
    <p:sldId id="565" r:id="rId12"/>
    <p:sldId id="543" r:id="rId13"/>
  </p:sldIdLst>
  <p:sldSz cx="9144000" cy="5143500" type="screen16x9"/>
  <p:notesSz cx="6858000" cy="9144000"/>
  <p:custDataLst>
    <p:tags r:id="rId16"/>
  </p:custDataLst>
  <p:defaultTextStyle>
    <a:defPPr>
      <a:defRPr lang="zh-CN"/>
    </a:defPPr>
    <a:lvl1pPr marL="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1664">
          <p15:clr>
            <a:srgbClr val="A4A3A4"/>
          </p15:clr>
        </p15:guide>
        <p15:guide id="4" orient="horz" pos="680">
          <p15:clr>
            <a:srgbClr val="A4A3A4"/>
          </p15:clr>
        </p15:guide>
        <p15:guide id="5" orient="horz" pos="2934">
          <p15:clr>
            <a:srgbClr val="A4A3A4"/>
          </p15:clr>
        </p15:guide>
        <p15:guide id="6" pos="2880">
          <p15:clr>
            <a:srgbClr val="A4A3A4"/>
          </p15:clr>
        </p15:guide>
        <p15:guide id="7" pos="373">
          <p15:clr>
            <a:srgbClr val="A4A3A4"/>
          </p15:clr>
        </p15:guide>
        <p15:guide id="8" pos="538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BF"/>
    <a:srgbClr val="FFFFFF"/>
    <a:srgbClr val="0070C0"/>
    <a:srgbClr val="071F65"/>
    <a:srgbClr val="F39700"/>
    <a:srgbClr val="909090"/>
    <a:srgbClr val="454545"/>
    <a:srgbClr val="FF8607"/>
    <a:srgbClr val="282828"/>
    <a:srgbClr val="006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17" autoAdjust="0"/>
    <p:restoredTop sz="95494" autoAdjust="0"/>
  </p:normalViewPr>
  <p:slideViewPr>
    <p:cSldViewPr snapToGrid="0" snapToObjects="1">
      <p:cViewPr varScale="1">
        <p:scale>
          <a:sx n="108" d="100"/>
          <a:sy n="108" d="100"/>
        </p:scale>
        <p:origin x="542" y="86"/>
      </p:cViewPr>
      <p:guideLst>
        <p:guide orient="horz" pos="2160"/>
        <p:guide pos="3840"/>
        <p:guide orient="horz" pos="1664"/>
        <p:guide orient="horz" pos="680"/>
        <p:guide orient="horz" pos="2934"/>
        <p:guide pos="2880"/>
        <p:guide pos="373"/>
        <p:guide pos="53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18F8A-74B5-9148-A891-627592061A38}" type="datetimeFigureOut">
              <a:rPr kumimoji="1" lang="zh-CN" altLang="en-US" smtClean="0"/>
              <a:t>2020/7/21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768D9-5829-CA4C-800C-5932EF9830F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cs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cs typeface="微软雅黑" panose="020B0503020204020204" pitchFamily="34" charset="-122"/>
              </a:defRPr>
            </a:lvl1pPr>
          </a:lstStyle>
          <a:p>
            <a:fld id="{E6D6ACD6-F780-4A47-B5D9-D292A4BD6F81}" type="datetimeFigureOut">
              <a:rPr kumimoji="1" lang="zh-CN" altLang="en-US" smtClean="0"/>
              <a:t>2020/7/21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cs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cs typeface="微软雅黑" panose="020B0503020204020204" pitchFamily="34" charset="-122"/>
              </a:defRPr>
            </a:lvl1pPr>
          </a:lstStyle>
          <a:p>
            <a:fld id="{D712715C-60D8-4442-95C1-470452B860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微软雅黑" panose="020B0503020204020204" pitchFamily="34" charset="-122"/>
      </a:defRPr>
    </a:lvl1pPr>
    <a:lvl2pPr marL="3429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微软雅黑" panose="020B0503020204020204" pitchFamily="34" charset="-122"/>
      </a:defRPr>
    </a:lvl2pPr>
    <a:lvl3pPr marL="6858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微软雅黑" panose="020B0503020204020204" pitchFamily="34" charset="-122"/>
      </a:defRPr>
    </a:lvl3pPr>
    <a:lvl4pPr marL="10287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微软雅黑" panose="020B0503020204020204" pitchFamily="34" charset="-122"/>
      </a:defRPr>
    </a:lvl4pPr>
    <a:lvl5pPr marL="13716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微软雅黑" panose="020B0503020204020204" pitchFamily="34" charset="-122"/>
      </a:defRPr>
    </a:lvl5pPr>
    <a:lvl6pPr marL="17145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680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1293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1923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0072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846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4858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33109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2114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t>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1853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C68FAA-76B4-4889-B410-8B08CDF6E435}" type="datetimeFigureOut">
              <a:rPr lang="zh-CN" altLang="en-US" smtClean="0"/>
              <a:t>2020/7/21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CC7E5-915D-404B-A13F-1AED2D3F37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comb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comb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8136860" y="4786900"/>
            <a:ext cx="820283" cy="276999"/>
          </a:xfrm>
          <a:prstGeom prst="rect">
            <a:avLst/>
          </a:prstGeom>
        </p:spPr>
        <p:txBody>
          <a:bodyPr lIns="68580" tIns="34290" rIns="68580" bIns="34290"/>
          <a:lstStyle/>
          <a:p>
            <a:pPr algn="ctr">
              <a:defRPr/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第 </a:t>
            </a:r>
            <a:fld id="{2EEF1883-7A0E-4F66-9932-E581691AD397}" type="slidenum"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‹#›</a:t>
            </a:fld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 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页</a:t>
            </a:r>
          </a:p>
        </p:txBody>
      </p:sp>
    </p:spTree>
  </p:cSld>
  <p:clrMapOvr>
    <a:masterClrMapping/>
  </p:clrMapOvr>
  <p:transition>
    <p:comb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comb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pitchFamily="34" charset="-122"/>
              </a:defRPr>
            </a:lvl1pPr>
          </a:lstStyle>
          <a:p>
            <a:fld id="{4DC68FAA-76B4-4889-B410-8B08CDF6E435}" type="datetimeFigureOut">
              <a:rPr lang="zh-CN" altLang="en-US" smtClean="0"/>
              <a:t>2020/7/21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cs typeface="微软雅黑" panose="020B0503020204020204" pitchFamily="34" charset="-122"/>
              </a:defRPr>
            </a:lvl1pPr>
          </a:lstStyle>
          <a:p>
            <a:fld id="{0DBCC7E5-915D-404B-A13F-1AED2D3F37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>
    <p:comb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微软雅黑" panose="020B0503020204020204" pitchFamily="3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微软雅黑" panose="020B0503020204020204" pitchFamily="3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微软雅黑" panose="020B0503020204020204" pitchFamily="34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微软雅黑" panose="020B0503020204020204" pitchFamily="34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pitchFamily="34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微软雅黑" panose="020B0503020204020204" pitchFamily="34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transition>
    <p:comb/>
  </p:transition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67970" indent="-267970" algn="just" defTabSz="685800" rtl="0" eaLnBrk="1" latinLnBrk="0" hangingPunct="1">
        <a:lnSpc>
          <a:spcPct val="110000"/>
        </a:lnSpc>
        <a:spcBef>
          <a:spcPts val="135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15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267970" indent="-267970" algn="just" defTabSz="685800" rtl="0" eaLnBrk="1" latinLnBrk="0" hangingPunct="1">
        <a:lnSpc>
          <a:spcPct val="130000"/>
        </a:lnSpc>
        <a:spcBef>
          <a:spcPts val="0"/>
        </a:spcBef>
        <a:spcAft>
          <a:spcPts val="45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2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datasetlist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baike.baidu.com/item/%E6%99%AE%E6%9E%97%E6%96%AF%E9%A1%BF/3903198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5"/>
          <p:cNvSpPr txBox="1"/>
          <p:nvPr/>
        </p:nvSpPr>
        <p:spPr>
          <a:xfrm>
            <a:off x="5859614" y="3897414"/>
            <a:ext cx="1561966" cy="28469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2020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年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07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月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18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日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78B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026326" y="3585633"/>
            <a:ext cx="1395254" cy="284693"/>
          </a:xfrm>
          <a:prstGeom prst="rect">
            <a:avLst/>
          </a:prstGeom>
        </p:spPr>
        <p:txBody>
          <a:bodyPr wrap="none" lIns="68580" tIns="34290" rIns="68580" bIns="3429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答辩人：</a:t>
            </a:r>
            <a:r>
              <a:rPr kumimoji="1" lang="zh-CN" altLang="en-US" b="1" dirty="0">
                <a:solidFill>
                  <a:srgbClr val="0078B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朱慧静</a:t>
            </a:r>
            <a:endParaRPr kumimoji="1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0078B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659741" y="2312349"/>
            <a:ext cx="4815696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600" b="1" noProof="0" dirty="0">
                <a:solidFill>
                  <a:srgbClr val="0078BF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数据集特征学习</a:t>
            </a: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汇报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>
            <a:off x="254258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0078BF"/>
          </a:solid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pic>
        <p:nvPicPr>
          <p:cNvPr id="3" name="图片 2" descr="资源 1"/>
          <p:cNvPicPr>
            <a:picLocks noChangeAspect="1"/>
          </p:cNvPicPr>
          <p:nvPr/>
        </p:nvPicPr>
        <p:blipFill>
          <a:blip r:embed="rId3"/>
          <a:srcRect r="43639"/>
          <a:stretch>
            <a:fillRect/>
          </a:stretch>
        </p:blipFill>
        <p:spPr>
          <a:xfrm>
            <a:off x="2542540" y="838835"/>
            <a:ext cx="2309495" cy="72771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3C278BE9-1391-46FB-9C26-76FF53D612CC}"/>
              </a:ext>
            </a:extLst>
          </p:cNvPr>
          <p:cNvSpPr/>
          <p:nvPr/>
        </p:nvSpPr>
        <p:spPr>
          <a:xfrm>
            <a:off x="2650638" y="2954549"/>
            <a:ext cx="4815696" cy="353943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lvl="0" algn="ctr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zh-CN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en-US" altLang="zh-CN" dirty="0"/>
              <a:t>ImageNet: A Large-Scale Hierarchical Image Database》</a:t>
            </a:r>
            <a:endParaRPr lang="zh-CN" altLang="en-US" dirty="0"/>
          </a:p>
        </p:txBody>
      </p:sp>
    </p:spTree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3" grpId="0"/>
      <p:bldP spid="14" grpId="0" bldLvl="0" animBg="1"/>
      <p:bldP spid="15" grpId="0" animBg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800215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印品黑体" panose="00000500000000000000" pitchFamily="2" charset="-122"/>
                <a:cs typeface="微软雅黑" panose="020B0503020204020204" pitchFamily="34" charset="-122"/>
                <a:sym typeface="Calibri" panose="020F0502020204030204" pitchFamily="34" charset="0"/>
              </a:rPr>
              <a:t>思考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EB1FC95-B2EF-4C46-A845-16EAF03C454A}"/>
              </a:ext>
            </a:extLst>
          </p:cNvPr>
          <p:cNvSpPr/>
          <p:nvPr/>
        </p:nvSpPr>
        <p:spPr>
          <a:xfrm>
            <a:off x="1133913" y="910990"/>
            <a:ext cx="3589444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1. </a:t>
            </a:r>
            <a:r>
              <a:rPr lang="zh-CN" altLang="en-US" dirty="0"/>
              <a:t>数据来源                                迁移、微调</a:t>
            </a:r>
            <a:endParaRPr lang="en-US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180AE62-8448-4540-93F1-624E0830792C}"/>
              </a:ext>
            </a:extLst>
          </p:cNvPr>
          <p:cNvSpPr/>
          <p:nvPr/>
        </p:nvSpPr>
        <p:spPr>
          <a:xfrm>
            <a:off x="1135092" y="1521208"/>
            <a:ext cx="1460656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2 .</a:t>
            </a:r>
            <a:r>
              <a:rPr lang="zh-CN" altLang="en-US" dirty="0"/>
              <a:t>标签层次结构</a:t>
            </a:r>
            <a:endParaRPr lang="en-US" altLang="zh-CN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1A20A59-CC58-48C3-85FE-75D3B517A649}"/>
              </a:ext>
            </a:extLst>
          </p:cNvPr>
          <p:cNvSpPr/>
          <p:nvPr/>
        </p:nvSpPr>
        <p:spPr>
          <a:xfrm>
            <a:off x="1135092" y="2113932"/>
            <a:ext cx="6590266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3 .</a:t>
            </a:r>
            <a:r>
              <a:rPr lang="zh-CN" altLang="en-US" dirty="0"/>
              <a:t>借助平均图像文件的无损</a:t>
            </a:r>
            <a:r>
              <a:rPr lang="en-US" altLang="zh-CN" dirty="0"/>
              <a:t>JPG</a:t>
            </a:r>
            <a:r>
              <a:rPr lang="zh-CN" altLang="en-US" dirty="0"/>
              <a:t>文件大小量化多样性 ，或其他方面的量化指标</a:t>
            </a:r>
            <a:endParaRPr lang="en-US" altLang="zh-CN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47F4588-E3BB-43D2-B310-EC761D343C69}"/>
              </a:ext>
            </a:extLst>
          </p:cNvPr>
          <p:cNvSpPr/>
          <p:nvPr/>
        </p:nvSpPr>
        <p:spPr>
          <a:xfrm>
            <a:off x="1135092" y="2722203"/>
            <a:ext cx="2581156" cy="4578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dirty="0"/>
              <a:t>4. </a:t>
            </a:r>
            <a:r>
              <a:rPr lang="zh-CN" altLang="en-US" dirty="0"/>
              <a:t>实验设计和衡量标准的借鉴</a:t>
            </a:r>
            <a:endParaRPr lang="en-US" altLang="zh-CN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A14C54EA-D269-4F76-903F-19CE0E926DBE}"/>
              </a:ext>
            </a:extLst>
          </p:cNvPr>
          <p:cNvSpPr/>
          <p:nvPr/>
        </p:nvSpPr>
        <p:spPr>
          <a:xfrm>
            <a:off x="5004850" y="1061031"/>
            <a:ext cx="23949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4"/>
              </a:rPr>
              <a:t>https://www.datasetlist.com/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0639278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3365771" y="1941827"/>
            <a:ext cx="3857989" cy="838691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0078BF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cs typeface="微软雅黑" panose="020B0503020204020204" pitchFamily="34" charset="-122"/>
              </a:rPr>
              <a:t>感谢倾听！</a:t>
            </a:r>
          </a:p>
        </p:txBody>
      </p:sp>
      <p:cxnSp>
        <p:nvCxnSpPr>
          <p:cNvPr id="24" name="直接连接符 23"/>
          <p:cNvCxnSpPr>
            <a:cxnSpLocks/>
          </p:cNvCxnSpPr>
          <p:nvPr/>
        </p:nvCxnSpPr>
        <p:spPr>
          <a:xfrm flipH="1">
            <a:off x="3449361" y="2900164"/>
            <a:ext cx="50318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1164127"/>
            <a:ext cx="1790977" cy="2869814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0078BF"/>
          </a:solid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1722420" y="2203161"/>
            <a:ext cx="137114" cy="1694253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印品黑体" panose="00000500000000000000" pitchFamily="2" charset="-122"/>
              <a:cs typeface="微软雅黑" panose="020B0503020204020204" pitchFamily="34" charset="-122"/>
            </a:endParaRPr>
          </a:p>
        </p:txBody>
      </p:sp>
      <p:pic>
        <p:nvPicPr>
          <p:cNvPr id="8" name="5c7401c612c0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80245" y="4657407"/>
            <a:ext cx="487363" cy="487363"/>
          </a:xfrm>
          <a:prstGeom prst="rect">
            <a:avLst/>
          </a:prstGeom>
        </p:spPr>
      </p:pic>
      <p:pic>
        <p:nvPicPr>
          <p:cNvPr id="3" name="图片 2" descr="资源 1"/>
          <p:cNvPicPr>
            <a:picLocks noChangeAspect="1"/>
          </p:cNvPicPr>
          <p:nvPr/>
        </p:nvPicPr>
        <p:blipFill>
          <a:blip r:embed="rId6"/>
          <a:srcRect r="43639"/>
          <a:stretch>
            <a:fillRect/>
          </a:stretch>
        </p:blipFill>
        <p:spPr>
          <a:xfrm>
            <a:off x="3449320" y="838835"/>
            <a:ext cx="2309495" cy="727710"/>
          </a:xfrm>
          <a:prstGeom prst="rect">
            <a:avLst/>
          </a:prstGeom>
        </p:spPr>
      </p:pic>
    </p:spTree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3" grpId="0"/>
      <p:bldP spid="14" grpId="0" bldLvl="0" animBg="1"/>
      <p:bldP spid="15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476188" y="177842"/>
            <a:ext cx="1721942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  <a:defRPr/>
            </a:pPr>
            <a:r>
              <a:rPr lang="en-US" altLang="zh-CN" sz="2400" b="1" noProof="0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ImageNet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" name="图片 2" descr="资源 1"/>
          <p:cNvPicPr>
            <a:picLocks noChangeAspect="1"/>
          </p:cNvPicPr>
          <p:nvPr/>
        </p:nvPicPr>
        <p:blipFill>
          <a:blip r:embed="rId5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E7443F81-5731-4CFF-A58E-23EECBFD98F9}"/>
              </a:ext>
            </a:extLst>
          </p:cNvPr>
          <p:cNvSpPr/>
          <p:nvPr/>
        </p:nvSpPr>
        <p:spPr>
          <a:xfrm>
            <a:off x="-118160" y="753728"/>
            <a:ext cx="6540224" cy="394660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  <a:spcBef>
                <a:spcPct val="0"/>
              </a:spcBef>
              <a:defRPr/>
            </a:pPr>
            <a:r>
              <a:rPr lang="en-US" altLang="zh-CN" sz="16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《</a:t>
            </a:r>
            <a:r>
              <a:rPr lang="en-US" altLang="zh-CN" sz="1600" dirty="0"/>
              <a:t>ImageNet: A Large-Scale Hierarchical Image Database》</a:t>
            </a:r>
            <a:endParaRPr lang="zh-CN" altLang="en-US" sz="1600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50BCCA6-552A-462B-A9DF-7485E74A825A}"/>
              </a:ext>
            </a:extLst>
          </p:cNvPr>
          <p:cNvSpPr/>
          <p:nvPr/>
        </p:nvSpPr>
        <p:spPr>
          <a:xfrm>
            <a:off x="501585" y="1332403"/>
            <a:ext cx="8550266" cy="33759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由普林斯顿</a:t>
            </a:r>
            <a:r>
              <a:rPr lang="zh-CN" altLang="en-US" dirty="0"/>
              <a:t>大学计算机科学系李飞飞教授团队在</a:t>
            </a:r>
            <a:r>
              <a:rPr lang="en-US" altLang="zh-CN" dirty="0"/>
              <a:t>2009</a:t>
            </a:r>
            <a:r>
              <a:rPr lang="zh-CN" altLang="en-US" dirty="0"/>
              <a:t>年计算机视觉与模式识别（</a:t>
            </a:r>
            <a:r>
              <a:rPr lang="en-US" altLang="zh-CN" dirty="0"/>
              <a:t>CVPR</a:t>
            </a:r>
            <a:r>
              <a:rPr lang="zh-CN" altLang="en-US" dirty="0"/>
              <a:t>）会议上发表。</a:t>
            </a:r>
            <a:endParaRPr lang="en-US" altLang="zh-CN" dirty="0"/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当前图像处理界最有名的数据集之一</a:t>
            </a:r>
            <a:endParaRPr lang="en-US" altLang="zh-CN" dirty="0"/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大力推动深度学习革命，改变了</a:t>
            </a:r>
            <a:r>
              <a:rPr lang="en-US" altLang="zh-CN" dirty="0"/>
              <a:t>AI</a:t>
            </a:r>
            <a:r>
              <a:rPr lang="zh-CN" altLang="en-US" dirty="0"/>
              <a:t>领域人们对数据集的认识。</a:t>
            </a:r>
            <a:endParaRPr lang="en-US" altLang="zh-CN" dirty="0"/>
          </a:p>
          <a:p>
            <a:pPr fontAlgn="base">
              <a:lnSpc>
                <a:spcPct val="150000"/>
              </a:lnSpc>
              <a:spcBef>
                <a:spcPts val="2400"/>
              </a:spcBef>
              <a:spcAft>
                <a:spcPts val="600"/>
              </a:spcAft>
              <a:defRPr/>
            </a:pPr>
            <a:r>
              <a:rPr lang="en-US" altLang="zh-CN" dirty="0"/>
              <a:t>ImageNet</a:t>
            </a:r>
            <a:r>
              <a:rPr lang="zh-CN" altLang="en-US" dirty="0"/>
              <a:t>大规模视觉识别挑战赛</a:t>
            </a:r>
            <a:r>
              <a:rPr lang="en-US" altLang="zh-CN" dirty="0"/>
              <a:t>(ILSVRC)</a:t>
            </a:r>
          </a:p>
          <a:p>
            <a:pPr fontAlgn="base">
              <a:lnSpc>
                <a:spcPct val="150000"/>
              </a:lnSpc>
              <a:defRPr/>
            </a:pPr>
            <a:r>
              <a:rPr lang="zh-CN" altLang="en-US" sz="1200" dirty="0"/>
              <a:t>图像分类</a:t>
            </a:r>
            <a:r>
              <a:rPr lang="en-US" altLang="zh-CN" sz="1200" dirty="0"/>
              <a:t>(Classification)</a:t>
            </a:r>
            <a:r>
              <a:rPr lang="zh-CN" altLang="en-US" sz="1200" dirty="0"/>
              <a:t>、目标定位</a:t>
            </a:r>
            <a:r>
              <a:rPr lang="en-US" altLang="zh-CN" sz="1200" dirty="0"/>
              <a:t>(Object localization)</a:t>
            </a:r>
            <a:r>
              <a:rPr lang="zh-CN" altLang="en-US" sz="1200" dirty="0"/>
              <a:t>、目标检测</a:t>
            </a:r>
            <a:r>
              <a:rPr lang="en-US" altLang="zh-CN" sz="1200" dirty="0"/>
              <a:t>(Object detection)</a:t>
            </a:r>
            <a:r>
              <a:rPr lang="zh-CN" altLang="en-US" sz="1200" dirty="0"/>
              <a:t>、视频目标检测</a:t>
            </a:r>
            <a:r>
              <a:rPr lang="en-US" altLang="zh-CN" sz="1200" dirty="0"/>
              <a:t>(Object detection from video)</a:t>
            </a:r>
            <a:r>
              <a:rPr lang="zh-CN" altLang="en-US" sz="1200" dirty="0"/>
              <a:t>、场景分类</a:t>
            </a:r>
            <a:r>
              <a:rPr lang="en-US" altLang="zh-CN" sz="1200" dirty="0"/>
              <a:t>(Scene classification)</a:t>
            </a:r>
            <a:r>
              <a:rPr lang="zh-CN" altLang="en-US" sz="1200" dirty="0"/>
              <a:t>、场景解析</a:t>
            </a:r>
            <a:r>
              <a:rPr lang="en-US" altLang="zh-CN" sz="1200" dirty="0"/>
              <a:t>(Scene parsing)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12-15</a:t>
            </a:r>
            <a:r>
              <a:rPr lang="zh-CN" altLang="en-US" dirty="0"/>
              <a:t>年</a:t>
            </a:r>
            <a:r>
              <a:rPr lang="en-US" altLang="zh-CN" dirty="0"/>
              <a:t>:  </a:t>
            </a:r>
          </a:p>
          <a:p>
            <a:pPr>
              <a:lnSpc>
                <a:spcPct val="125000"/>
              </a:lnSpc>
            </a:pPr>
            <a:r>
              <a:rPr lang="en-US" altLang="zh-CN" dirty="0"/>
              <a:t>	 </a:t>
            </a:r>
            <a:r>
              <a:rPr lang="en-US" altLang="zh-CN" dirty="0" err="1"/>
              <a:t>AlexNet</a:t>
            </a:r>
            <a:r>
              <a:rPr lang="zh-CN" altLang="en-US" dirty="0"/>
              <a:t>，</a:t>
            </a:r>
            <a:r>
              <a:rPr lang="en-US" altLang="zh-CN" dirty="0" err="1"/>
              <a:t>ZFNet</a:t>
            </a:r>
            <a:r>
              <a:rPr lang="zh-CN" altLang="en-US" dirty="0"/>
              <a:t>，</a:t>
            </a:r>
            <a:r>
              <a:rPr lang="en-US" altLang="zh-CN" dirty="0" err="1"/>
              <a:t>OverFeat</a:t>
            </a:r>
            <a:r>
              <a:rPr lang="zh-CN" altLang="en-US" dirty="0"/>
              <a:t>，</a:t>
            </a:r>
            <a:r>
              <a:rPr lang="en-US" altLang="zh-CN" dirty="0"/>
              <a:t>VGG</a:t>
            </a:r>
            <a:r>
              <a:rPr lang="zh-CN" altLang="en-US" dirty="0"/>
              <a:t>，</a:t>
            </a:r>
            <a:r>
              <a:rPr lang="en-US" altLang="zh-CN" dirty="0"/>
              <a:t>Inception</a:t>
            </a:r>
            <a:r>
              <a:rPr lang="zh-CN" altLang="en-US" dirty="0"/>
              <a:t>，</a:t>
            </a:r>
            <a:r>
              <a:rPr lang="en-US" altLang="zh-CN" dirty="0" err="1"/>
              <a:t>ResNet</a:t>
            </a:r>
            <a:endParaRPr lang="en-US" altLang="zh-CN" dirty="0"/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16</a:t>
            </a:r>
            <a:r>
              <a:rPr lang="zh-CN" altLang="en-US" dirty="0"/>
              <a:t>年之后</a:t>
            </a:r>
            <a:r>
              <a:rPr lang="en-US" altLang="zh-CN" dirty="0"/>
              <a:t>: </a:t>
            </a:r>
          </a:p>
          <a:p>
            <a:pPr>
              <a:lnSpc>
                <a:spcPct val="125000"/>
              </a:lnSpc>
            </a:pPr>
            <a:r>
              <a:rPr lang="en-US" altLang="zh-CN" dirty="0"/>
              <a:t>	 </a:t>
            </a:r>
            <a:r>
              <a:rPr lang="en-US" altLang="zh-CN" dirty="0" err="1"/>
              <a:t>WideResNet</a:t>
            </a:r>
            <a:r>
              <a:rPr lang="zh-CN" altLang="en-US" dirty="0"/>
              <a:t>，</a:t>
            </a:r>
            <a:r>
              <a:rPr lang="en-US" altLang="zh-CN" dirty="0" err="1"/>
              <a:t>FractalNet</a:t>
            </a:r>
            <a:r>
              <a:rPr lang="zh-CN" altLang="en-US" dirty="0"/>
              <a:t>，</a:t>
            </a:r>
            <a:r>
              <a:rPr lang="en-US" altLang="zh-CN" dirty="0" err="1"/>
              <a:t>DenseNet</a:t>
            </a:r>
            <a:r>
              <a:rPr lang="zh-CN" altLang="en-US" dirty="0"/>
              <a:t>，</a:t>
            </a:r>
            <a:r>
              <a:rPr lang="en-US" altLang="zh-CN" dirty="0" err="1"/>
              <a:t>ResNeXt</a:t>
            </a:r>
            <a:r>
              <a:rPr lang="zh-CN" altLang="en-US" dirty="0"/>
              <a:t>，</a:t>
            </a:r>
            <a:r>
              <a:rPr lang="en-US" altLang="zh-CN" dirty="0"/>
              <a:t>DPN</a:t>
            </a:r>
            <a:r>
              <a:rPr lang="zh-CN" altLang="en-US" dirty="0"/>
              <a:t>，</a:t>
            </a:r>
            <a:r>
              <a:rPr lang="en-US" altLang="zh-CN" dirty="0" err="1"/>
              <a:t>SENet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34876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 animBg="1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1" noProof="0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构建过程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21CD088-BB2A-4DE8-B810-47A5E2880DC7}"/>
              </a:ext>
            </a:extLst>
          </p:cNvPr>
          <p:cNvSpPr/>
          <p:nvPr/>
        </p:nvSpPr>
        <p:spPr>
          <a:xfrm>
            <a:off x="614999" y="1050916"/>
            <a:ext cx="8686032" cy="3841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/>
              <a:t>步骤</a:t>
            </a:r>
            <a:r>
              <a:rPr lang="en-US" altLang="zh-CN" dirty="0"/>
              <a:t>1. </a:t>
            </a:r>
            <a:r>
              <a:rPr lang="zh-CN" altLang="en-US" dirty="0"/>
              <a:t>收集数据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/>
              <a:t>	</a:t>
            </a:r>
            <a:r>
              <a:rPr lang="zh-CN" altLang="en-US" dirty="0"/>
              <a:t>网络抓取，再基于</a:t>
            </a:r>
            <a:r>
              <a:rPr lang="en-US" altLang="zh-CN" dirty="0"/>
              <a:t>WordNet</a:t>
            </a:r>
            <a:r>
              <a:rPr lang="zh-CN" altLang="en-US" dirty="0"/>
              <a:t>架构的变体整理。（网上的数据标签准确率约</a:t>
            </a:r>
            <a:r>
              <a:rPr lang="en-US" altLang="zh-CN" dirty="0"/>
              <a:t>10%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200000"/>
              </a:lnSpc>
            </a:pPr>
            <a:r>
              <a:rPr lang="en-US" altLang="zh-CN" dirty="0"/>
              <a:t>	</a:t>
            </a:r>
            <a:r>
              <a:rPr lang="en-US" altLang="zh-CN" sz="1300" dirty="0"/>
              <a:t>WordNet</a:t>
            </a:r>
            <a:r>
              <a:rPr lang="zh-CN" altLang="en-US" sz="1300" dirty="0"/>
              <a:t>是包含语义信息的英语字典，根据词条的意义进行分组，</a:t>
            </a:r>
            <a:endParaRPr lang="en-US" altLang="zh-CN" sz="1300" dirty="0"/>
          </a:p>
          <a:p>
            <a:pPr lvl="1">
              <a:lnSpc>
                <a:spcPct val="200000"/>
              </a:lnSpc>
            </a:pPr>
            <a:r>
              <a:rPr lang="en-US" altLang="zh-CN" sz="1300" dirty="0"/>
              <a:t>	</a:t>
            </a:r>
            <a:r>
              <a:rPr lang="zh-CN" altLang="en-US" sz="1300" dirty="0"/>
              <a:t>每个具有相同意义的字条组称为一个</a:t>
            </a:r>
            <a:r>
              <a:rPr lang="en-US" altLang="zh-CN" sz="1300" dirty="0" err="1"/>
              <a:t>synset</a:t>
            </a:r>
            <a:r>
              <a:rPr lang="en-US" altLang="zh-CN" sz="1300" dirty="0"/>
              <a:t>(</a:t>
            </a:r>
            <a:r>
              <a:rPr lang="zh-CN" altLang="en-US" sz="1300" dirty="0"/>
              <a:t>同义词集合</a:t>
            </a:r>
            <a:r>
              <a:rPr lang="en-US" altLang="zh-CN" sz="1300" dirty="0"/>
              <a:t>)</a:t>
            </a:r>
            <a:r>
              <a:rPr lang="zh-CN" altLang="en-US" sz="1300" dirty="0"/>
              <a:t>。</a:t>
            </a:r>
            <a:endParaRPr lang="en-US" altLang="zh-CN" sz="1300" dirty="0"/>
          </a:p>
          <a:p>
            <a:pPr lvl="1">
              <a:lnSpc>
                <a:spcPct val="200000"/>
              </a:lnSpc>
            </a:pPr>
            <a:r>
              <a:rPr lang="en-US" altLang="zh-CN" sz="1300" dirty="0"/>
              <a:t>	 </a:t>
            </a:r>
            <a:r>
              <a:rPr lang="zh-CN" altLang="en-US" sz="1300" dirty="0"/>
              <a:t>狗（</a:t>
            </a:r>
            <a:r>
              <a:rPr lang="en-US" altLang="zh-CN" sz="1300" dirty="0"/>
              <a:t>Dog</a:t>
            </a:r>
            <a:r>
              <a:rPr lang="zh-CN" altLang="en-US" sz="1300" dirty="0"/>
              <a:t>）：哈士奇（</a:t>
            </a:r>
            <a:r>
              <a:rPr lang="en-US" altLang="zh-CN" sz="1300" dirty="0"/>
              <a:t> Husky </a:t>
            </a:r>
            <a:r>
              <a:rPr lang="zh-CN" altLang="en-US" sz="1300" dirty="0"/>
              <a:t>）、藏獒（</a:t>
            </a:r>
            <a:r>
              <a:rPr lang="en-US" altLang="zh-CN" sz="1300" dirty="0"/>
              <a:t> Tibetan Mastiff </a:t>
            </a:r>
            <a:r>
              <a:rPr lang="zh-CN" altLang="en-US" sz="1300" dirty="0"/>
              <a:t>）、贵宾犬（</a:t>
            </a:r>
            <a:r>
              <a:rPr lang="en-US" altLang="zh-CN" sz="1300" dirty="0"/>
              <a:t> Poodle</a:t>
            </a:r>
            <a:r>
              <a:rPr lang="zh-CN" altLang="en-US" sz="1300" dirty="0"/>
              <a:t>）、牧羊犬（</a:t>
            </a:r>
            <a:r>
              <a:rPr lang="en-US" altLang="zh-CN" sz="1300" dirty="0"/>
              <a:t> Shepherd </a:t>
            </a:r>
            <a:r>
              <a:rPr lang="zh-CN" altLang="en-US" sz="1300" dirty="0"/>
              <a:t>）</a:t>
            </a:r>
            <a:endParaRPr lang="en-US" altLang="zh-CN" sz="1300" dirty="0"/>
          </a:p>
          <a:p>
            <a:pPr>
              <a:lnSpc>
                <a:spcPct val="200000"/>
              </a:lnSpc>
            </a:pPr>
            <a:r>
              <a:rPr lang="zh-CN" altLang="en-US" dirty="0"/>
              <a:t>步骤</a:t>
            </a:r>
            <a:r>
              <a:rPr lang="en-US" altLang="zh-CN" dirty="0"/>
              <a:t>2.</a:t>
            </a:r>
            <a:r>
              <a:rPr lang="zh-CN" altLang="en-US" dirty="0"/>
              <a:t>整理筛选数据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/>
              <a:t>	</a:t>
            </a:r>
            <a:r>
              <a:rPr lang="zh-CN" altLang="en-US" dirty="0"/>
              <a:t>借助</a:t>
            </a:r>
            <a:r>
              <a:rPr lang="en-US" altLang="zh-CN" dirty="0"/>
              <a:t>Amazon Mechanical Turk (AMT),</a:t>
            </a:r>
            <a:r>
              <a:rPr lang="zh-CN" altLang="en-US" dirty="0"/>
              <a:t>亚马逊众包平台，人工标注。</a:t>
            </a:r>
            <a:endParaRPr lang="en-US" altLang="zh-CN" dirty="0"/>
          </a:p>
          <a:p>
            <a:pPr>
              <a:lnSpc>
                <a:spcPct val="200000"/>
              </a:lnSpc>
            </a:pPr>
            <a:r>
              <a:rPr lang="en-US" altLang="zh-CN" dirty="0"/>
              <a:t>	</a:t>
            </a:r>
            <a:r>
              <a:rPr lang="zh-CN" altLang="en-US" dirty="0"/>
              <a:t>多人标注同一张图，当图的标签置信度超</a:t>
            </a:r>
            <a:r>
              <a:rPr lang="en-US" altLang="zh-CN" dirty="0"/>
              <a:t>90%</a:t>
            </a:r>
            <a:r>
              <a:rPr lang="zh-CN" altLang="en-US" dirty="0"/>
              <a:t>才收录进数据集。</a:t>
            </a:r>
            <a:endParaRPr lang="en-US" altLang="zh-CN" dirty="0"/>
          </a:p>
          <a:p>
            <a:pPr>
              <a:lnSpc>
                <a:spcPct val="200000"/>
              </a:lnSpc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6424992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特征介绍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04EC29E-2082-4CD7-A394-D7EDC3C811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257"/>
          <a:stretch/>
        </p:blipFill>
        <p:spPr>
          <a:xfrm>
            <a:off x="595312" y="1573323"/>
            <a:ext cx="7953375" cy="276859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21CD088-BB2A-4DE8-B810-47A5E2880DC7}"/>
              </a:ext>
            </a:extLst>
          </p:cNvPr>
          <p:cNvSpPr/>
          <p:nvPr/>
        </p:nvSpPr>
        <p:spPr>
          <a:xfrm>
            <a:off x="595312" y="844804"/>
            <a:ext cx="46971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规模大： </a:t>
            </a:r>
            <a:r>
              <a:rPr lang="en-US" altLang="zh-CN" sz="1200" dirty="0"/>
              <a:t>12</a:t>
            </a:r>
            <a:r>
              <a:rPr lang="zh-CN" altLang="en-US" sz="1200" dirty="0"/>
              <a:t>个子树、</a:t>
            </a:r>
            <a:r>
              <a:rPr lang="en-US" altLang="zh-CN" sz="1200" dirty="0"/>
              <a:t>5247</a:t>
            </a:r>
            <a:r>
              <a:rPr lang="zh-CN" altLang="en-US" sz="1200" dirty="0"/>
              <a:t>个类别</a:t>
            </a:r>
            <a:endParaRPr lang="en-US" altLang="zh-CN" sz="1200" dirty="0"/>
          </a:p>
          <a:p>
            <a:r>
              <a:rPr lang="en-US" altLang="zh-CN" dirty="0"/>
              <a:t>			 </a:t>
            </a:r>
            <a:r>
              <a:rPr lang="zh-CN" altLang="en-US" sz="1200" dirty="0"/>
              <a:t>目前超过</a:t>
            </a:r>
            <a:r>
              <a:rPr lang="en-US" altLang="zh-CN" sz="1200" dirty="0"/>
              <a:t>15 million</a:t>
            </a:r>
            <a:r>
              <a:rPr lang="zh-CN" altLang="en-US" sz="1200" dirty="0"/>
              <a:t>的图像数据集，大约有</a:t>
            </a:r>
            <a:r>
              <a:rPr lang="en-US" altLang="zh-CN" sz="1200" dirty="0"/>
              <a:t>22,000</a:t>
            </a:r>
            <a:r>
              <a:rPr lang="zh-CN" altLang="en-US" sz="1200" dirty="0"/>
              <a:t>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5685237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特征介绍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21CD088-BB2A-4DE8-B810-47A5E2880DC7}"/>
              </a:ext>
            </a:extLst>
          </p:cNvPr>
          <p:cNvSpPr/>
          <p:nvPr/>
        </p:nvSpPr>
        <p:spPr>
          <a:xfrm>
            <a:off x="595312" y="844804"/>
            <a:ext cx="4923143" cy="979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2. </a:t>
            </a:r>
            <a:r>
              <a:rPr lang="zh-CN" altLang="en-US" dirty="0"/>
              <a:t>稠密的语义层次结构：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sz="1300" dirty="0"/>
              <a:t>ImageNet</a:t>
            </a:r>
            <a:r>
              <a:rPr lang="zh-CN" altLang="en-US" sz="1300" dirty="0"/>
              <a:t>中图像的同义词集通过几种类型的关系相互链接，</a:t>
            </a:r>
            <a:endParaRPr lang="en-US" altLang="zh-CN" sz="1300" dirty="0"/>
          </a:p>
          <a:p>
            <a:pPr lvl="1">
              <a:lnSpc>
                <a:spcPct val="150000"/>
              </a:lnSpc>
            </a:pPr>
            <a:r>
              <a:rPr lang="zh-CN" altLang="en-US" sz="1300" dirty="0"/>
              <a:t>“ </a:t>
            </a:r>
            <a:r>
              <a:rPr lang="en-US" altLang="zh-CN" sz="1300" dirty="0"/>
              <a:t>IS-A”</a:t>
            </a:r>
            <a:r>
              <a:rPr lang="zh-CN" altLang="en-US" sz="1300" dirty="0"/>
              <a:t>关系是最全面和最有用的关系。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C09ADB-8369-4A4B-AF77-B381B239B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474" y="1875911"/>
            <a:ext cx="4643051" cy="2899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5057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1415768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特征介绍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D21CD088-BB2A-4DE8-B810-47A5E2880DC7}"/>
              </a:ext>
            </a:extLst>
          </p:cNvPr>
          <p:cNvSpPr/>
          <p:nvPr/>
        </p:nvSpPr>
        <p:spPr>
          <a:xfrm>
            <a:off x="595312" y="678685"/>
            <a:ext cx="4923143" cy="9799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3. </a:t>
            </a:r>
            <a:r>
              <a:rPr lang="zh-CN" altLang="en-US" dirty="0"/>
              <a:t>分类准确率高，数据干净：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sz="1300" dirty="0"/>
              <a:t>ImageNet</a:t>
            </a:r>
            <a:r>
              <a:rPr lang="zh-CN" altLang="en-US" sz="1300" dirty="0"/>
              <a:t>中图像的同义词集通过几种类型的关系相互链接，</a:t>
            </a:r>
            <a:endParaRPr lang="en-US" altLang="zh-CN" sz="1300" dirty="0"/>
          </a:p>
          <a:p>
            <a:pPr lvl="1">
              <a:lnSpc>
                <a:spcPct val="150000"/>
              </a:lnSpc>
            </a:pPr>
            <a:r>
              <a:rPr lang="zh-CN" altLang="en-US" sz="1300" dirty="0"/>
              <a:t>“ </a:t>
            </a:r>
            <a:r>
              <a:rPr lang="en-US" altLang="zh-CN" sz="1300" dirty="0"/>
              <a:t>IS-A”</a:t>
            </a:r>
            <a:r>
              <a:rPr lang="zh-CN" altLang="en-US" sz="1300" dirty="0"/>
              <a:t>关系是最全面和最有用的关系。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013E897-F576-4779-80F7-48646E3C2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4213" y="1697813"/>
            <a:ext cx="3735573" cy="121226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3346C84-E3F8-48E3-ADA7-D622353020B2}"/>
              </a:ext>
            </a:extLst>
          </p:cNvPr>
          <p:cNvSpPr/>
          <p:nvPr/>
        </p:nvSpPr>
        <p:spPr>
          <a:xfrm>
            <a:off x="623019" y="2911622"/>
            <a:ext cx="1101584" cy="3770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4. </a:t>
            </a:r>
            <a:r>
              <a:rPr lang="zh-CN" altLang="en-US" dirty="0"/>
              <a:t>多样性：</a:t>
            </a:r>
            <a:endParaRPr lang="en-US" altLang="zh-C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30627FD-843D-419D-8E80-AFAFD40128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8448" y="3392092"/>
            <a:ext cx="7167102" cy="656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sz="1300" dirty="0">
                <a:latin typeface="+mn-lt"/>
              </a:rPr>
              <a:t>为了量化图像多样性，</a:t>
            </a:r>
            <a:r>
              <a:rPr lang="zh-CN" altLang="en-US" sz="1300" dirty="0">
                <a:latin typeface="+mn-lt"/>
              </a:rPr>
              <a:t>通过</a:t>
            </a:r>
            <a:r>
              <a:rPr lang="zh-CN" altLang="zh-CN" sz="1300" dirty="0">
                <a:latin typeface="+mn-lt"/>
              </a:rPr>
              <a:t>计算每个同义词集的平均图像</a:t>
            </a:r>
            <a:r>
              <a:rPr lang="zh-CN" altLang="en-US" sz="1300" dirty="0">
                <a:latin typeface="+mn-lt"/>
              </a:rPr>
              <a:t>得到</a:t>
            </a:r>
            <a:r>
              <a:rPr lang="zh-CN" altLang="zh-CN" sz="1300" dirty="0">
                <a:latin typeface="+mn-lt"/>
              </a:rPr>
              <a:t>反映图像信息量的无损JPG文件。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sz="1300" dirty="0">
                <a:latin typeface="+mn-lt"/>
              </a:rPr>
              <a:t>图像越具有多样性，无损JPG文件越小。</a:t>
            </a:r>
          </a:p>
        </p:txBody>
      </p:sp>
    </p:spTree>
    <p:extLst>
      <p:ext uri="{BB962C8B-B14F-4D97-AF65-F5344CB8AC3E}">
        <p14:creationId xmlns:p14="http://schemas.microsoft.com/office/powerpoint/2010/main" val="3139628895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3092509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印品黑体" panose="00000500000000000000" pitchFamily="2" charset="-122"/>
                <a:cs typeface="微软雅黑" panose="020B0503020204020204" pitchFamily="34" charset="-122"/>
                <a:sym typeface="Calibri" panose="020F0502020204030204" pitchFamily="34" charset="0"/>
              </a:rPr>
              <a:t>应用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印品黑体" panose="00000500000000000000" pitchFamily="2" charset="-122"/>
                <a:cs typeface="微软雅黑" panose="020B0503020204020204" pitchFamily="34" charset="-122"/>
                <a:sym typeface="Calibri" panose="020F0502020204030204" pitchFamily="34" charset="0"/>
              </a:rPr>
              <a:t>1</a:t>
            </a: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非参数对象识别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87740EF-651D-4D2B-A7CF-9E8AA9362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400" y="1711835"/>
            <a:ext cx="3429297" cy="288823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613CF98-4265-48EA-89F0-6497CAF7EE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7792" y="1940454"/>
            <a:ext cx="5166808" cy="2430991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749627E-B313-4C93-A3CE-B19A662B9668}"/>
              </a:ext>
            </a:extLst>
          </p:cNvPr>
          <p:cNvSpPr/>
          <p:nvPr/>
        </p:nvSpPr>
        <p:spPr>
          <a:xfrm>
            <a:off x="479327" y="843288"/>
            <a:ext cx="4883068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300" dirty="0"/>
              <a:t>实验数据：</a:t>
            </a:r>
            <a:r>
              <a:rPr lang="en-US" altLang="zh-CN" sz="1300" dirty="0"/>
              <a:t>Caltech256</a:t>
            </a:r>
            <a:r>
              <a:rPr lang="zh-CN" altLang="en-US" sz="1300" dirty="0"/>
              <a:t>和哺乳动物亚树之间</a:t>
            </a:r>
            <a:r>
              <a:rPr lang="en-US" altLang="zh-CN" sz="1300" dirty="0"/>
              <a:t>16</a:t>
            </a:r>
            <a:r>
              <a:rPr lang="zh-CN" altLang="en-US" sz="1300" dirty="0"/>
              <a:t>个常见类别的图像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F798BFA-5C49-4AE0-B298-D89C2C9E82DD}"/>
              </a:ext>
            </a:extLst>
          </p:cNvPr>
          <p:cNvSpPr/>
          <p:nvPr/>
        </p:nvSpPr>
        <p:spPr>
          <a:xfrm>
            <a:off x="501585" y="1211052"/>
            <a:ext cx="1760418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300" dirty="0"/>
              <a:t>实验算法：</a:t>
            </a:r>
            <a:r>
              <a:rPr lang="en-US" altLang="zh-CN" sz="1300"/>
              <a:t>NN-voting</a:t>
            </a:r>
            <a:endParaRPr lang="zh-CN" altLang="en-US" sz="1300" dirty="0"/>
          </a:p>
        </p:txBody>
      </p:sp>
    </p:spTree>
    <p:extLst>
      <p:ext uri="{BB962C8B-B14F-4D97-AF65-F5344CB8AC3E}">
        <p14:creationId xmlns:p14="http://schemas.microsoft.com/office/powerpoint/2010/main" val="3493893771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3348990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印品黑体" panose="00000500000000000000" pitchFamily="2" charset="-122"/>
                <a:cs typeface="微软雅黑" panose="020B0503020204020204" pitchFamily="34" charset="-122"/>
                <a:sym typeface="Calibri" panose="020F0502020204030204" pitchFamily="34" charset="0"/>
              </a:rPr>
              <a:t>应用</a:t>
            </a:r>
            <a:r>
              <a:rPr lang="en-US" altLang="zh-CN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基于树的图像分类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4610C97-F2FE-464D-BDFA-A9EC8CECC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919" y="1429807"/>
            <a:ext cx="4153864" cy="228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735344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476188" y="177842"/>
            <a:ext cx="2836029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8" tIns="45719" rIns="91438" bIns="4571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ea typeface="印品黑体" panose="00000500000000000000" pitchFamily="2" charset="-122"/>
                <a:cs typeface="微软雅黑" panose="020B0503020204020204" pitchFamily="34" charset="-122"/>
                <a:sym typeface="Calibri" panose="020F0502020204030204" pitchFamily="34" charset="0"/>
              </a:rPr>
              <a:t>应用</a:t>
            </a:r>
            <a:r>
              <a:rPr lang="en-US" altLang="zh-CN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：</a:t>
            </a:r>
            <a:r>
              <a:rPr lang="zh-CN" altLang="en-US" sz="2000" b="1" dirty="0">
                <a:solidFill>
                  <a:srgbClr val="0070C0"/>
                </a:solidFill>
                <a:ea typeface="印品黑体" panose="00000500000000000000" pitchFamily="2" charset="-122"/>
                <a:cs typeface="微软雅黑" panose="020B0503020204020204" pitchFamily="34" charset="-122"/>
              </a:rPr>
              <a:t>自动目标定位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ea typeface="印品黑体" panose="00000500000000000000" pitchFamily="2" charset="-122"/>
              <a:cs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39787" y="157290"/>
            <a:ext cx="581159" cy="501585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lIns="91438" tIns="45719" rIns="91438" bIns="45719"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zh-CN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印品黑体" panose="00000500000000000000" pitchFamily="2" charset="-122"/>
              <a:ea typeface="印品黑体" panose="00000500000000000000" pitchFamily="2" charset="-122"/>
              <a:cs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" name="图片 3" descr="资源 1"/>
          <p:cNvPicPr>
            <a:picLocks noChangeAspect="1"/>
          </p:cNvPicPr>
          <p:nvPr/>
        </p:nvPicPr>
        <p:blipFill>
          <a:blip r:embed="rId3"/>
          <a:srcRect r="43701"/>
          <a:stretch>
            <a:fillRect/>
          </a:stretch>
        </p:blipFill>
        <p:spPr>
          <a:xfrm>
            <a:off x="7333615" y="224790"/>
            <a:ext cx="1501775" cy="47371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109F4E6-A644-4DD3-B855-33BE4B913E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8" t="1812" r="2060" b="1812"/>
          <a:stretch/>
        </p:blipFill>
        <p:spPr>
          <a:xfrm>
            <a:off x="371829" y="1175843"/>
            <a:ext cx="4428771" cy="33453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349F3D5-8BAF-47EB-A397-4A0B997A73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7260" y="1175843"/>
            <a:ext cx="3486488" cy="3345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963844"/>
      </p:ext>
    </p:extLst>
  </p:cSld>
  <p:clrMapOvr>
    <a:masterClrMapping/>
  </p:clrMapOvr>
  <p:transition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1E0923D-FE9D-460C-849E-4BFC72FD857D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1224"/>
</p:tagLst>
</file>

<file path=ppt/theme/theme1.xml><?xml version="1.0" encoding="utf-8"?>
<a:theme xmlns:a="http://schemas.openxmlformats.org/drawingml/2006/main" name="HOHA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OHAI2">
  <a:themeElements>
    <a:clrScheme name="自定义 10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563C1"/>
      </a:hlink>
      <a:folHlink>
        <a:srgbClr val="954F7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109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0070C0"/>
    </a:accent1>
    <a:accent2>
      <a:srgbClr val="0070C0"/>
    </a:accent2>
    <a:accent3>
      <a:srgbClr val="0070C0"/>
    </a:accent3>
    <a:accent4>
      <a:srgbClr val="0070C0"/>
    </a:accent4>
    <a:accent5>
      <a:srgbClr val="0070C0"/>
    </a:accent5>
    <a:accent6>
      <a:srgbClr val="0070C0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A000120140627A33KPBG</Template>
  <TotalTime>4122</TotalTime>
  <Words>547</Words>
  <Application>Microsoft Office PowerPoint</Application>
  <PresentationFormat>全屏显示(16:9)</PresentationFormat>
  <Paragraphs>61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等线</vt:lpstr>
      <vt:lpstr>等线 Light</vt:lpstr>
      <vt:lpstr>微软雅黑</vt:lpstr>
      <vt:lpstr>印品黑体</vt:lpstr>
      <vt:lpstr>幼圆</vt:lpstr>
      <vt:lpstr>Arial</vt:lpstr>
      <vt:lpstr>Arial Black</vt:lpstr>
      <vt:lpstr>Calibri</vt:lpstr>
      <vt:lpstr>Wingdings 2</vt:lpstr>
      <vt:lpstr>HOHAI</vt:lpstr>
      <vt:lpstr>HOHAI2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小二PPT</dc:creator>
  <cp:keywords>www.51pptmoban.com</cp:keywords>
  <cp:lastModifiedBy>lt</cp:lastModifiedBy>
  <cp:revision>302</cp:revision>
  <dcterms:created xsi:type="dcterms:W3CDTF">2014-06-03T07:56:00Z</dcterms:created>
  <dcterms:modified xsi:type="dcterms:W3CDTF">2020-07-21T11:26:22Z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21607230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KSOProductBuildVer">
    <vt:lpwstr>2052-11.1.0.9145</vt:lpwstr>
  </property>
</Properties>
</file>

<file path=docProps/thumbnail.jpeg>
</file>